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3"/>
  </p:notesMasterIdLst>
  <p:sldIdLst>
    <p:sldId id="256" r:id="rId5"/>
    <p:sldId id="257" r:id="rId6"/>
    <p:sldId id="258" r:id="rId7"/>
    <p:sldId id="259" r:id="rId8"/>
    <p:sldId id="260" r:id="rId9"/>
    <p:sldId id="261" r:id="rId10"/>
    <p:sldId id="262" r:id="rId11"/>
    <p:sldId id="263"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34542ec0213_1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34542ec0213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4542ec0213_1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4542ec0213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4542ec0213_1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4542ec0213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34542ec0213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34542ec0213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34542ec0213_1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34542ec0213_1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4542ec0213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4542ec0213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4542ec0213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4542ec0213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0" y="40200"/>
            <a:ext cx="8795700" cy="47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Event Summary - ODOA #63 03-20-2025_19-00-18_RC  Pedestrian on Right</a:t>
            </a:r>
            <a:endParaRPr sz="1800">
              <a:solidFill>
                <a:schemeClr val="dk2"/>
              </a:solidFill>
            </a:endParaRPr>
          </a:p>
          <a:p>
            <a:pPr marL="0" lvl="0" indent="0" algn="l" rtl="0">
              <a:spcBef>
                <a:spcPts val="0"/>
              </a:spcBef>
              <a:spcAft>
                <a:spcPts val="0"/>
              </a:spcAft>
              <a:buNone/>
            </a:pPr>
            <a:endParaRPr sz="1800">
              <a:solidFill>
                <a:schemeClr val="dk2"/>
              </a:solidFill>
            </a:endParaRPr>
          </a:p>
        </p:txBody>
      </p:sp>
      <p:sp>
        <p:nvSpPr>
          <p:cNvPr id="55" name="Google Shape;55;p13"/>
          <p:cNvSpPr txBox="1"/>
          <p:nvPr/>
        </p:nvSpPr>
        <p:spPr>
          <a:xfrm>
            <a:off x="204150" y="115500"/>
            <a:ext cx="8735700" cy="5028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400"/>
              </a:spcBef>
              <a:spcAft>
                <a:spcPts val="0"/>
              </a:spcAft>
              <a:buClr>
                <a:schemeClr val="dk1"/>
              </a:buClr>
              <a:buSzPts val="1100"/>
              <a:buFont typeface="Arial"/>
              <a:buNone/>
            </a:pPr>
            <a:endParaRPr sz="900" b="1">
              <a:solidFill>
                <a:schemeClr val="dk1"/>
              </a:solidFill>
            </a:endParaRPr>
          </a:p>
          <a:p>
            <a:pPr marL="0" lvl="0" indent="0" algn="l" rtl="0">
              <a:lnSpc>
                <a:spcPct val="100000"/>
              </a:lnSpc>
              <a:spcBef>
                <a:spcPts val="1200"/>
              </a:spcBef>
              <a:spcAft>
                <a:spcPts val="0"/>
              </a:spcAft>
              <a:buClr>
                <a:schemeClr val="dk1"/>
              </a:buClr>
              <a:buSzPts val="1100"/>
              <a:buFont typeface="Arial"/>
              <a:buNone/>
            </a:pPr>
            <a:r>
              <a:rPr lang="en" sz="800">
                <a:solidFill>
                  <a:schemeClr val="dk1"/>
                </a:solidFill>
              </a:rPr>
              <a:t>During LiDAR monitoring at </a:t>
            </a:r>
            <a:r>
              <a:rPr lang="en" sz="800" b="1">
                <a:solidFill>
                  <a:schemeClr val="dk1"/>
                </a:solidFill>
              </a:rPr>
              <a:t>Cycle 281</a:t>
            </a:r>
            <a:r>
              <a:rPr lang="en" sz="800">
                <a:solidFill>
                  <a:schemeClr val="dk1"/>
                </a:solidFill>
              </a:rPr>
              <a:t>, a potential lane collision point was detected while the vehicle was nearly stationary. The system flagged a possible object within the lane path.</a:t>
            </a:r>
            <a:endParaRPr sz="800">
              <a:solidFill>
                <a:schemeClr val="dk1"/>
              </a:solidFill>
            </a:endParaRPr>
          </a:p>
          <a:p>
            <a:pPr marL="0" lvl="0" indent="0" algn="l" rtl="0">
              <a:lnSpc>
                <a:spcPct val="100000"/>
              </a:lnSpc>
              <a:spcBef>
                <a:spcPts val="1400"/>
              </a:spcBef>
              <a:spcAft>
                <a:spcPts val="0"/>
              </a:spcAft>
              <a:buClr>
                <a:schemeClr val="dk1"/>
              </a:buClr>
              <a:buSzPts val="1100"/>
              <a:buFont typeface="Arial"/>
              <a:buNone/>
            </a:pPr>
            <a:r>
              <a:rPr lang="en" sz="800" b="1">
                <a:solidFill>
                  <a:schemeClr val="dk1"/>
                </a:solidFill>
              </a:rPr>
              <a:t>Vehicle State at Detection</a:t>
            </a:r>
            <a:endParaRPr sz="800" b="1">
              <a:solidFill>
                <a:schemeClr val="dk1"/>
              </a:solidFill>
            </a:endParaRPr>
          </a:p>
          <a:p>
            <a:pPr marL="457200" lvl="0" indent="-279400" algn="l" rtl="0">
              <a:lnSpc>
                <a:spcPct val="100000"/>
              </a:lnSpc>
              <a:spcBef>
                <a:spcPts val="1200"/>
              </a:spcBef>
              <a:spcAft>
                <a:spcPts val="0"/>
              </a:spcAft>
              <a:buClr>
                <a:schemeClr val="dk1"/>
              </a:buClr>
              <a:buSzPts val="800"/>
              <a:buChar char="●"/>
            </a:pPr>
            <a:r>
              <a:rPr lang="en" sz="800" b="1">
                <a:solidFill>
                  <a:schemeClr val="dk1"/>
                </a:solidFill>
              </a:rPr>
              <a:t>Cycle:</a:t>
            </a:r>
            <a:r>
              <a:rPr lang="en" sz="800">
                <a:solidFill>
                  <a:schemeClr val="dk1"/>
                </a:solidFill>
              </a:rPr>
              <a:t> 281</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Speed:</a:t>
            </a:r>
            <a:r>
              <a:rPr lang="en" sz="800">
                <a:solidFill>
                  <a:schemeClr val="dk1"/>
                </a:solidFill>
              </a:rPr>
              <a:t> 0.02 mph (vehicle coming to a stop)</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Heading:</a:t>
            </a:r>
            <a:r>
              <a:rPr lang="en" sz="800">
                <a:solidFill>
                  <a:schemeClr val="dk1"/>
                </a:solidFill>
              </a:rPr>
              <a:t> 212.7°</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Latitude:</a:t>
            </a:r>
            <a:r>
              <a:rPr lang="en" sz="800">
                <a:solidFill>
                  <a:schemeClr val="dk1"/>
                </a:solidFill>
              </a:rPr>
              <a:t> 30.375807°</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Longitude:</a:t>
            </a:r>
            <a:r>
              <a:rPr lang="en" sz="800">
                <a:solidFill>
                  <a:schemeClr val="dk1"/>
                </a:solidFill>
              </a:rPr>
              <a:t> -97.724684°</a:t>
            </a:r>
            <a:br>
              <a:rPr lang="en" sz="800">
                <a:solidFill>
                  <a:schemeClr val="dk1"/>
                </a:solidFill>
              </a:rPr>
            </a:br>
            <a:endParaRPr sz="800">
              <a:solidFill>
                <a:schemeClr val="dk1"/>
              </a:solidFill>
            </a:endParaRPr>
          </a:p>
          <a:p>
            <a:pPr marL="0" lvl="0" indent="0" algn="l" rtl="0">
              <a:lnSpc>
                <a:spcPct val="100000"/>
              </a:lnSpc>
              <a:spcBef>
                <a:spcPts val="1200"/>
              </a:spcBef>
              <a:spcAft>
                <a:spcPts val="0"/>
              </a:spcAft>
              <a:buNone/>
            </a:pPr>
            <a:r>
              <a:rPr lang="en" sz="800" b="1">
                <a:solidFill>
                  <a:schemeClr val="dk1"/>
                </a:solidFill>
              </a:rPr>
              <a:t>Collision Detection Details</a:t>
            </a:r>
            <a:endParaRPr sz="800" b="1">
              <a:solidFill>
                <a:schemeClr val="dk1"/>
              </a:solidFill>
            </a:endParaRPr>
          </a:p>
          <a:p>
            <a:pPr marL="457200" lvl="0" indent="-279400" algn="l" rtl="0">
              <a:lnSpc>
                <a:spcPct val="100000"/>
              </a:lnSpc>
              <a:spcBef>
                <a:spcPts val="1200"/>
              </a:spcBef>
              <a:spcAft>
                <a:spcPts val="0"/>
              </a:spcAft>
              <a:buClr>
                <a:schemeClr val="dk1"/>
              </a:buClr>
              <a:buSzPts val="800"/>
              <a:buChar char="●"/>
            </a:pPr>
            <a:r>
              <a:rPr lang="en" sz="800" b="1">
                <a:solidFill>
                  <a:schemeClr val="dk1"/>
                </a:solidFill>
              </a:rPr>
              <a:t>Detection Type:</a:t>
            </a:r>
            <a:r>
              <a:rPr lang="en" sz="800">
                <a:solidFill>
                  <a:schemeClr val="dk1"/>
                </a:solidFill>
              </a:rPr>
              <a:t> Lane collision candidate</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Object Width:</a:t>
            </a:r>
            <a:r>
              <a:rPr lang="en" sz="800">
                <a:solidFill>
                  <a:schemeClr val="dk1"/>
                </a:solidFill>
              </a:rPr>
              <a:t> 0.39 m</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Object Distance from Vehicle (front bumper reference):</a:t>
            </a:r>
            <a:r>
              <a:rPr lang="en" sz="800">
                <a:solidFill>
                  <a:schemeClr val="dk1"/>
                </a:solidFill>
              </a:rPr>
              <a:t> 1.79 m</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Lane Lateral Offset (Left):</a:t>
            </a:r>
            <a:r>
              <a:rPr lang="en" sz="800">
                <a:solidFill>
                  <a:schemeClr val="dk1"/>
                </a:solidFill>
              </a:rPr>
              <a:t> 29.12 m</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b="1">
                <a:solidFill>
                  <a:schemeClr val="dk1"/>
                </a:solidFill>
              </a:rPr>
              <a:t>Lane Lateral Offset (Right):</a:t>
            </a:r>
            <a:r>
              <a:rPr lang="en" sz="800">
                <a:solidFill>
                  <a:schemeClr val="dk1"/>
                </a:solidFill>
              </a:rPr>
              <a:t> 1.75 m</a:t>
            </a:r>
            <a:br>
              <a:rPr lang="en" sz="800">
                <a:solidFill>
                  <a:schemeClr val="dk1"/>
                </a:solidFill>
              </a:rPr>
            </a:br>
            <a:endParaRPr sz="800">
              <a:solidFill>
                <a:schemeClr val="dk1"/>
              </a:solidFill>
            </a:endParaRPr>
          </a:p>
          <a:p>
            <a:pPr marL="0" lvl="0" indent="0" algn="l" rtl="0">
              <a:lnSpc>
                <a:spcPct val="100000"/>
              </a:lnSpc>
              <a:spcBef>
                <a:spcPts val="1200"/>
              </a:spcBef>
              <a:spcAft>
                <a:spcPts val="0"/>
              </a:spcAft>
              <a:buNone/>
            </a:pPr>
            <a:r>
              <a:rPr lang="en" sz="800" b="1">
                <a:solidFill>
                  <a:schemeClr val="dk1"/>
                </a:solidFill>
              </a:rPr>
              <a:t>Observations</a:t>
            </a:r>
            <a:endParaRPr sz="800" b="1">
              <a:solidFill>
                <a:schemeClr val="dk1"/>
              </a:solidFill>
            </a:endParaRPr>
          </a:p>
          <a:p>
            <a:pPr marL="457200" lvl="0" indent="-279400" algn="l" rtl="0">
              <a:lnSpc>
                <a:spcPct val="100000"/>
              </a:lnSpc>
              <a:spcBef>
                <a:spcPts val="1200"/>
              </a:spcBef>
              <a:spcAft>
                <a:spcPts val="0"/>
              </a:spcAft>
              <a:buClr>
                <a:schemeClr val="dk1"/>
              </a:buClr>
              <a:buSzPts val="800"/>
              <a:buChar char="●"/>
            </a:pPr>
            <a:r>
              <a:rPr lang="en" sz="800">
                <a:solidFill>
                  <a:schemeClr val="dk1"/>
                </a:solidFill>
              </a:rPr>
              <a:t>The detected object is small (less than half a meter wide) and positioned close to the vehicle’s right side within the projected lane boundaries.</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a:solidFill>
                  <a:schemeClr val="dk1"/>
                </a:solidFill>
              </a:rPr>
              <a:t>Given the vehicle’s extremely low speed, this detection likely occurred during final deceleration or while idling at a stop.</a:t>
            </a:r>
            <a:br>
              <a:rPr lang="en" sz="800">
                <a:solidFill>
                  <a:schemeClr val="dk1"/>
                </a:solidFill>
              </a:rPr>
            </a:br>
            <a:endParaRPr sz="800">
              <a:solidFill>
                <a:schemeClr val="dk1"/>
              </a:solidFill>
            </a:endParaRPr>
          </a:p>
          <a:p>
            <a:pPr marL="457200" lvl="0" indent="-279400" algn="l" rtl="0">
              <a:lnSpc>
                <a:spcPct val="100000"/>
              </a:lnSpc>
              <a:spcBef>
                <a:spcPts val="0"/>
              </a:spcBef>
              <a:spcAft>
                <a:spcPts val="0"/>
              </a:spcAft>
              <a:buClr>
                <a:schemeClr val="dk1"/>
              </a:buClr>
              <a:buSzPts val="800"/>
              <a:buChar char="●"/>
            </a:pPr>
            <a:r>
              <a:rPr lang="en" sz="800">
                <a:solidFill>
                  <a:schemeClr val="dk1"/>
                </a:solidFill>
              </a:rPr>
              <a:t>The detection lies well within the </a:t>
            </a:r>
            <a:r>
              <a:rPr lang="en" sz="800" b="1">
                <a:solidFill>
                  <a:schemeClr val="dk1"/>
                </a:solidFill>
              </a:rPr>
              <a:t>~2 m forward danger zone</a:t>
            </a:r>
            <a:r>
              <a:rPr lang="en" sz="800">
                <a:solidFill>
                  <a:schemeClr val="dk1"/>
                </a:solidFill>
              </a:rPr>
              <a:t>, indicating a high-priority obstacle if movement resumes without clearance.</a:t>
            </a:r>
            <a:endParaRPr sz="800">
              <a:solidFill>
                <a:schemeClr val="dk1"/>
              </a:solidFill>
            </a:endParaRPr>
          </a:p>
          <a:p>
            <a:pPr marL="0" lvl="0" indent="0" algn="l" rtl="0">
              <a:lnSpc>
                <a:spcPct val="100000"/>
              </a:lnSpc>
              <a:spcBef>
                <a:spcPts val="1200"/>
              </a:spcBef>
              <a:spcAft>
                <a:spcPts val="0"/>
              </a:spcAft>
              <a:buNone/>
            </a:pPr>
            <a:endParaRPr sz="12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78350" y="44075"/>
            <a:ext cx="8987299" cy="5055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p:nvPr/>
        </p:nvSpPr>
        <p:spPr>
          <a:xfrm>
            <a:off x="590775" y="1070250"/>
            <a:ext cx="7458300" cy="3173100"/>
          </a:xfrm>
          <a:prstGeom prst="rect">
            <a:avLst/>
          </a:prstGeom>
          <a:noFill/>
          <a:ln>
            <a:noFill/>
          </a:ln>
        </p:spPr>
        <p:txBody>
          <a:bodyPr spcFirstLastPara="1" wrap="square" lIns="91425" tIns="91425" rIns="91425" bIns="91425" anchor="t" anchorCtr="0">
            <a:noAutofit/>
          </a:bodyPr>
          <a:lstStyle/>
          <a:p>
            <a:pPr marL="457200" lvl="0" indent="-298450" algn="l" rtl="0">
              <a:lnSpc>
                <a:spcPct val="115000"/>
              </a:lnSpc>
              <a:spcBef>
                <a:spcPts val="1200"/>
              </a:spcBef>
              <a:spcAft>
                <a:spcPts val="0"/>
              </a:spcAft>
              <a:buClr>
                <a:schemeClr val="dk2"/>
              </a:buClr>
              <a:buSzPts val="1100"/>
              <a:buChar char="●"/>
            </a:pPr>
            <a:r>
              <a:rPr lang="en" sz="1100">
                <a:solidFill>
                  <a:schemeClr val="dk2"/>
                </a:solidFill>
              </a:rPr>
              <a:t>On March 20, 2025, at 19:00:18 (Cycle 281), the vehicle’s LiDAR system was tracking a previously detected potential lane collision point. The initial detection occurred prior to this cycle, prompting the vehicle to begin decelerating. By Cycle 281, the vehicle’s speed had reduced to 0.02 mph, effectively coming to a stop, with a heading of 212.7 degrees. The logged GPS position at this time was latitude 30.375807° and longitude -97.724684°.</a:t>
            </a:r>
            <a:endParaRPr sz="1100">
              <a:solidFill>
                <a:schemeClr val="dk2"/>
              </a:solidFill>
            </a:endParaRPr>
          </a:p>
          <a:p>
            <a:pPr marL="457200" lvl="0" indent="-298450" algn="l" rtl="0">
              <a:lnSpc>
                <a:spcPct val="115000"/>
              </a:lnSpc>
              <a:spcBef>
                <a:spcPts val="0"/>
              </a:spcBef>
              <a:spcAft>
                <a:spcPts val="0"/>
              </a:spcAft>
              <a:buClr>
                <a:schemeClr val="dk2"/>
              </a:buClr>
              <a:buSzPts val="1100"/>
              <a:buChar char="●"/>
            </a:pPr>
            <a:r>
              <a:rPr lang="en" sz="1100">
                <a:solidFill>
                  <a:schemeClr val="dk2"/>
                </a:solidFill>
              </a:rPr>
              <a:t>The object identified by LiDAR measured approximately 0.39 meters in width and was located 1.79 meters ahead of the vehicle’s reference point (pink cross). Lane offset measurements placed the object 29.12 meters from the left lane boundary and 1.75 meters from the right lane boundary, situating it directly within the projected travel path.</a:t>
            </a:r>
            <a:endParaRPr sz="1100">
              <a:solidFill>
                <a:schemeClr val="dk2"/>
              </a:solidFill>
            </a:endParaRPr>
          </a:p>
          <a:p>
            <a:pPr marL="457200" lvl="0" indent="-298450" algn="l" rtl="0">
              <a:lnSpc>
                <a:spcPct val="115000"/>
              </a:lnSpc>
              <a:spcBef>
                <a:spcPts val="0"/>
              </a:spcBef>
              <a:spcAft>
                <a:spcPts val="0"/>
              </a:spcAft>
              <a:buClr>
                <a:schemeClr val="dk2"/>
              </a:buClr>
              <a:buSzPts val="1100"/>
              <a:buChar char="●"/>
            </a:pPr>
            <a:r>
              <a:rPr lang="en" sz="1100">
                <a:solidFill>
                  <a:schemeClr val="dk2"/>
                </a:solidFill>
              </a:rPr>
              <a:t>Because of its proximity—well within the two-meter forward danger zone—the object represented a high-priority obstacle that warranted a stop. </a:t>
            </a:r>
            <a:endParaRPr sz="1100">
              <a:solidFill>
                <a:schemeClr val="dk2"/>
              </a:solidFill>
            </a:endParaRPr>
          </a:p>
          <a:p>
            <a:pPr marL="0" lvl="0" indent="0" algn="l" rtl="0">
              <a:spcBef>
                <a:spcPts val="1200"/>
              </a:spcBef>
              <a:spcAft>
                <a:spcPts val="0"/>
              </a:spcAft>
              <a:buNone/>
            </a:pPr>
            <a:endParaRPr sz="1800">
              <a:solidFill>
                <a:schemeClr val="dk2"/>
              </a:solidFill>
            </a:endParaRPr>
          </a:p>
        </p:txBody>
      </p:sp>
      <p:sp>
        <p:nvSpPr>
          <p:cNvPr id="66" name="Google Shape;66;p15"/>
          <p:cNvSpPr txBox="1"/>
          <p:nvPr/>
        </p:nvSpPr>
        <p:spPr>
          <a:xfrm>
            <a:off x="1368775" y="299550"/>
            <a:ext cx="2053200" cy="47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Event Summary</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6"/>
          <p:cNvSpPr txBox="1">
            <a:spLocks noGrp="1"/>
          </p:cNvSpPr>
          <p:nvPr>
            <p:ph type="title"/>
          </p:nvPr>
        </p:nvSpPr>
        <p:spPr>
          <a:xfrm>
            <a:off x="813575" y="569450"/>
            <a:ext cx="3708000" cy="362100"/>
          </a:xfrm>
          <a:prstGeom prst="rect">
            <a:avLst/>
          </a:prstGeom>
        </p:spPr>
        <p:txBody>
          <a:bodyPr spcFirstLastPara="1" wrap="square" lIns="91425" tIns="91425" rIns="91425" bIns="91425" anchor="t" anchorCtr="0">
            <a:normAutofit/>
          </a:bodyPr>
          <a:lstStyle/>
          <a:p>
            <a:pPr marL="0" lvl="0" indent="0" algn="l" rtl="0">
              <a:lnSpc>
                <a:spcPct val="105000"/>
              </a:lnSpc>
              <a:spcBef>
                <a:spcPts val="1800"/>
              </a:spcBef>
              <a:spcAft>
                <a:spcPts val="400"/>
              </a:spcAft>
              <a:buClr>
                <a:schemeClr val="dk1"/>
              </a:buClr>
              <a:buSzPts val="275"/>
              <a:buFont typeface="Arial"/>
              <a:buNone/>
            </a:pPr>
            <a:r>
              <a:rPr lang="en" sz="893" b="1"/>
              <a:t>LiDAR Obstacle Detection Report – Raw Sensor View</a:t>
            </a:r>
            <a:endParaRPr/>
          </a:p>
        </p:txBody>
      </p:sp>
      <p:sp>
        <p:nvSpPr>
          <p:cNvPr id="72" name="Google Shape;72;p16"/>
          <p:cNvSpPr txBox="1">
            <a:spLocks noGrp="1"/>
          </p:cNvSpPr>
          <p:nvPr>
            <p:ph type="body" idx="1"/>
          </p:nvPr>
        </p:nvSpPr>
        <p:spPr>
          <a:xfrm>
            <a:off x="311700" y="981700"/>
            <a:ext cx="8832300" cy="3990900"/>
          </a:xfrm>
          <a:prstGeom prst="rect">
            <a:avLst/>
          </a:prstGeom>
        </p:spPr>
        <p:txBody>
          <a:bodyPr spcFirstLastPara="1" wrap="square" lIns="91425" tIns="91425" rIns="91425" bIns="91425" anchor="t" anchorCtr="0">
            <a:noAutofit/>
          </a:bodyPr>
          <a:lstStyle/>
          <a:p>
            <a:pPr marL="457200" lvl="0" indent="-288542" algn="l" rtl="0">
              <a:lnSpc>
                <a:spcPct val="105000"/>
              </a:lnSpc>
              <a:spcBef>
                <a:spcPts val="1200"/>
              </a:spcBef>
              <a:spcAft>
                <a:spcPts val="0"/>
              </a:spcAft>
              <a:buClr>
                <a:schemeClr val="dk1"/>
              </a:buClr>
              <a:buSzPts val="944"/>
              <a:buChar char="●"/>
            </a:pPr>
            <a:r>
              <a:rPr lang="en" sz="943">
                <a:solidFill>
                  <a:schemeClr val="dk1"/>
                </a:solidFill>
              </a:rPr>
              <a:t>Speed: 0.02 mph (decelerating to stop)</a:t>
            </a:r>
            <a:br>
              <a:rPr lang="en" sz="943">
                <a:solidFill>
                  <a:schemeClr val="dk1"/>
                </a:solidFill>
              </a:rPr>
            </a:br>
            <a:endParaRPr sz="943">
              <a:solidFill>
                <a:schemeClr val="dk1"/>
              </a:solidFill>
            </a:endParaRPr>
          </a:p>
          <a:p>
            <a:pPr marL="457200" lvl="0" indent="-288542" algn="l" rtl="0">
              <a:lnSpc>
                <a:spcPct val="105000"/>
              </a:lnSpc>
              <a:spcBef>
                <a:spcPts val="0"/>
              </a:spcBef>
              <a:spcAft>
                <a:spcPts val="0"/>
              </a:spcAft>
              <a:buClr>
                <a:schemeClr val="dk1"/>
              </a:buClr>
              <a:buSzPts val="944"/>
              <a:buChar char="●"/>
            </a:pPr>
            <a:r>
              <a:rPr lang="en" sz="943">
                <a:solidFill>
                  <a:schemeClr val="dk1"/>
                </a:solidFill>
              </a:rPr>
              <a:t>Heading: 212.7°</a:t>
            </a:r>
            <a:br>
              <a:rPr lang="en" sz="943">
                <a:solidFill>
                  <a:schemeClr val="dk1"/>
                </a:solidFill>
              </a:rPr>
            </a:br>
            <a:endParaRPr sz="943">
              <a:solidFill>
                <a:schemeClr val="dk1"/>
              </a:solidFill>
            </a:endParaRPr>
          </a:p>
          <a:p>
            <a:pPr marL="457200" lvl="0" indent="-288542" algn="l" rtl="0">
              <a:lnSpc>
                <a:spcPct val="105000"/>
              </a:lnSpc>
              <a:spcBef>
                <a:spcPts val="0"/>
              </a:spcBef>
              <a:spcAft>
                <a:spcPts val="0"/>
              </a:spcAft>
              <a:buClr>
                <a:schemeClr val="dk1"/>
              </a:buClr>
              <a:buSzPts val="944"/>
              <a:buChar char="●"/>
            </a:pPr>
            <a:r>
              <a:rPr lang="en" sz="943">
                <a:solidFill>
                  <a:schemeClr val="dk1"/>
                </a:solidFill>
              </a:rPr>
              <a:t>GPS Position: Latitude 30.375807°, Longitude -97.724684°</a:t>
            </a:r>
            <a:br>
              <a:rPr lang="en" sz="943">
                <a:solidFill>
                  <a:schemeClr val="dk1"/>
                </a:solidFill>
              </a:rPr>
            </a:br>
            <a:endParaRPr sz="943">
              <a:solidFill>
                <a:schemeClr val="dk1"/>
              </a:solidFill>
            </a:endParaRPr>
          </a:p>
          <a:p>
            <a:pPr marL="0" lvl="0" indent="0" algn="l" rtl="0">
              <a:lnSpc>
                <a:spcPct val="105000"/>
              </a:lnSpc>
              <a:spcBef>
                <a:spcPts val="1200"/>
              </a:spcBef>
              <a:spcAft>
                <a:spcPts val="0"/>
              </a:spcAft>
              <a:buClr>
                <a:schemeClr val="dk1"/>
              </a:buClr>
              <a:buSzPts val="275"/>
              <a:buFont typeface="Arial"/>
              <a:buNone/>
            </a:pPr>
            <a:r>
              <a:rPr lang="en" sz="943" b="1">
                <a:solidFill>
                  <a:schemeClr val="dk1"/>
                </a:solidFill>
              </a:rPr>
              <a:t>Sensor View Analysis:</a:t>
            </a:r>
            <a:br>
              <a:rPr lang="en" sz="943" b="1">
                <a:solidFill>
                  <a:schemeClr val="dk1"/>
                </a:solidFill>
              </a:rPr>
            </a:br>
            <a:r>
              <a:rPr lang="en" sz="943">
                <a:solidFill>
                  <a:schemeClr val="dk1"/>
                </a:solidFill>
              </a:rPr>
              <a:t> The raw LiDAR visualization confirms the detection of a potential collision object in the vehicle’s path. In this view:</a:t>
            </a:r>
            <a:endParaRPr sz="943">
              <a:solidFill>
                <a:schemeClr val="dk1"/>
              </a:solidFill>
            </a:endParaRPr>
          </a:p>
          <a:p>
            <a:pPr marL="457200" lvl="0" indent="-288542" algn="l" rtl="0">
              <a:lnSpc>
                <a:spcPct val="105000"/>
              </a:lnSpc>
              <a:spcBef>
                <a:spcPts val="1200"/>
              </a:spcBef>
              <a:spcAft>
                <a:spcPts val="0"/>
              </a:spcAft>
              <a:buClr>
                <a:schemeClr val="dk1"/>
              </a:buClr>
              <a:buSzPts val="944"/>
              <a:buChar char="●"/>
            </a:pPr>
            <a:r>
              <a:rPr lang="en" sz="943" b="1">
                <a:solidFill>
                  <a:schemeClr val="dk1"/>
                </a:solidFill>
              </a:rPr>
              <a:t>Green dots</a:t>
            </a:r>
            <a:r>
              <a:rPr lang="en" sz="943">
                <a:solidFill>
                  <a:schemeClr val="dk1"/>
                </a:solidFill>
              </a:rPr>
              <a:t>: Represent the vehicle’s projected path.</a:t>
            </a:r>
            <a:br>
              <a:rPr lang="en" sz="943">
                <a:solidFill>
                  <a:schemeClr val="dk1"/>
                </a:solidFill>
              </a:rPr>
            </a:br>
            <a:endParaRPr sz="943">
              <a:solidFill>
                <a:schemeClr val="dk1"/>
              </a:solidFill>
            </a:endParaRPr>
          </a:p>
          <a:p>
            <a:pPr marL="457200" lvl="0" indent="-288542" algn="l" rtl="0">
              <a:lnSpc>
                <a:spcPct val="105000"/>
              </a:lnSpc>
              <a:spcBef>
                <a:spcPts val="0"/>
              </a:spcBef>
              <a:spcAft>
                <a:spcPts val="0"/>
              </a:spcAft>
              <a:buClr>
                <a:schemeClr val="dk1"/>
              </a:buClr>
              <a:buSzPts val="944"/>
              <a:buChar char="●"/>
            </a:pPr>
            <a:r>
              <a:rPr lang="en" sz="943" b="1">
                <a:solidFill>
                  <a:schemeClr val="dk1"/>
                </a:solidFill>
              </a:rPr>
              <a:t>Blue circular lines</a:t>
            </a:r>
            <a:r>
              <a:rPr lang="en" sz="943">
                <a:solidFill>
                  <a:schemeClr val="dk1"/>
                </a:solidFill>
              </a:rPr>
              <a:t>: Represent ground contact points from LiDAR returns.</a:t>
            </a:r>
            <a:br>
              <a:rPr lang="en" sz="943">
                <a:solidFill>
                  <a:schemeClr val="dk1"/>
                </a:solidFill>
              </a:rPr>
            </a:br>
            <a:endParaRPr sz="943">
              <a:solidFill>
                <a:schemeClr val="dk1"/>
              </a:solidFill>
            </a:endParaRPr>
          </a:p>
          <a:p>
            <a:pPr marL="457200" lvl="0" indent="-288542" algn="l" rtl="0">
              <a:lnSpc>
                <a:spcPct val="105000"/>
              </a:lnSpc>
              <a:spcBef>
                <a:spcPts val="0"/>
              </a:spcBef>
              <a:spcAft>
                <a:spcPts val="0"/>
              </a:spcAft>
              <a:buClr>
                <a:schemeClr val="dk1"/>
              </a:buClr>
              <a:buSzPts val="944"/>
              <a:buChar char="●"/>
            </a:pPr>
            <a:r>
              <a:rPr lang="en" sz="943" b="1">
                <a:solidFill>
                  <a:schemeClr val="dk1"/>
                </a:solidFill>
              </a:rPr>
              <a:t>Two large overlapping red rectangles</a:t>
            </a:r>
            <a:r>
              <a:rPr lang="en" sz="943">
                <a:solidFill>
                  <a:schemeClr val="dk1"/>
                </a:solidFill>
              </a:rPr>
              <a:t>: Indicate fixed bike rack structures.</a:t>
            </a:r>
            <a:br>
              <a:rPr lang="en" sz="943">
                <a:solidFill>
                  <a:schemeClr val="dk1"/>
                </a:solidFill>
              </a:rPr>
            </a:br>
            <a:endParaRPr sz="943">
              <a:solidFill>
                <a:schemeClr val="dk1"/>
              </a:solidFill>
            </a:endParaRPr>
          </a:p>
          <a:p>
            <a:pPr marL="457200" lvl="0" indent="-288542" algn="l" rtl="0">
              <a:lnSpc>
                <a:spcPct val="105000"/>
              </a:lnSpc>
              <a:spcBef>
                <a:spcPts val="0"/>
              </a:spcBef>
              <a:spcAft>
                <a:spcPts val="0"/>
              </a:spcAft>
              <a:buClr>
                <a:schemeClr val="dk1"/>
              </a:buClr>
              <a:buSzPts val="944"/>
              <a:buChar char="●"/>
            </a:pPr>
            <a:r>
              <a:rPr lang="en" sz="943" b="1">
                <a:solidFill>
                  <a:schemeClr val="dk1"/>
                </a:solidFill>
              </a:rPr>
              <a:t>Smaller forward red rectangle</a:t>
            </a:r>
            <a:r>
              <a:rPr lang="en" sz="943">
                <a:solidFill>
                  <a:schemeClr val="dk1"/>
                </a:solidFill>
              </a:rPr>
              <a:t>: Marks the exact detection point of the potential collision object.</a:t>
            </a:r>
            <a:br>
              <a:rPr lang="en" sz="943">
                <a:solidFill>
                  <a:schemeClr val="dk1"/>
                </a:solidFill>
              </a:rPr>
            </a:br>
            <a:endParaRPr sz="943">
              <a:solidFill>
                <a:schemeClr val="dk1"/>
              </a:solidFill>
            </a:endParaRPr>
          </a:p>
          <a:p>
            <a:pPr marL="457200" lvl="0" indent="-288542" algn="l" rtl="0">
              <a:lnSpc>
                <a:spcPct val="105000"/>
              </a:lnSpc>
              <a:spcBef>
                <a:spcPts val="0"/>
              </a:spcBef>
              <a:spcAft>
                <a:spcPts val="0"/>
              </a:spcAft>
              <a:buClr>
                <a:schemeClr val="dk1"/>
              </a:buClr>
              <a:buSzPts val="944"/>
              <a:buChar char="●"/>
            </a:pPr>
            <a:r>
              <a:rPr lang="en" sz="943">
                <a:solidFill>
                  <a:schemeClr val="dk1"/>
                </a:solidFill>
              </a:rPr>
              <a:t>Within the smaller red rectangle, </a:t>
            </a:r>
            <a:r>
              <a:rPr lang="en" sz="943" b="1">
                <a:solidFill>
                  <a:schemeClr val="dk1"/>
                </a:solidFill>
              </a:rPr>
              <a:t>a faint, light-blue dot outline of a human figure</a:t>
            </a:r>
            <a:r>
              <a:rPr lang="en" sz="943">
                <a:solidFill>
                  <a:schemeClr val="dk1"/>
                </a:solidFill>
              </a:rPr>
              <a:t> is visible, confirming the object was a </a:t>
            </a:r>
            <a:r>
              <a:rPr lang="en" sz="943" b="1">
                <a:solidFill>
                  <a:schemeClr val="dk1"/>
                </a:solidFill>
              </a:rPr>
              <a:t>pedestrian</a:t>
            </a:r>
            <a:r>
              <a:rPr lang="en" sz="943">
                <a:solidFill>
                  <a:schemeClr val="dk1"/>
                </a:solidFill>
              </a:rPr>
              <a:t>.</a:t>
            </a:r>
            <a:br>
              <a:rPr lang="en" sz="943">
                <a:solidFill>
                  <a:schemeClr val="dk1"/>
                </a:solidFill>
              </a:rPr>
            </a:br>
            <a:endParaRPr sz="943">
              <a:solidFill>
                <a:schemeClr val="dk1"/>
              </a:solidFill>
            </a:endParaRPr>
          </a:p>
          <a:p>
            <a:pPr marL="0" lvl="0" indent="0" algn="l" rtl="0">
              <a:lnSpc>
                <a:spcPct val="105000"/>
              </a:lnSpc>
              <a:spcBef>
                <a:spcPts val="1200"/>
              </a:spcBef>
              <a:spcAft>
                <a:spcPts val="0"/>
              </a:spcAft>
              <a:buClr>
                <a:schemeClr val="dk1"/>
              </a:buClr>
              <a:buSzPts val="275"/>
              <a:buFont typeface="Arial"/>
              <a:buNone/>
            </a:pPr>
            <a:r>
              <a:rPr lang="en" sz="943" b="1">
                <a:solidFill>
                  <a:schemeClr val="dk1"/>
                </a:solidFill>
              </a:rPr>
              <a:t>Detection Summary:</a:t>
            </a:r>
            <a:br>
              <a:rPr lang="en" sz="943" b="1">
                <a:solidFill>
                  <a:schemeClr val="dk1"/>
                </a:solidFill>
              </a:rPr>
            </a:br>
            <a:r>
              <a:rPr lang="en" sz="943">
                <a:solidFill>
                  <a:schemeClr val="dk1"/>
                </a:solidFill>
              </a:rPr>
              <a:t> The object (pedestrian) was initially detected before Cycle 281, triggering the vehicle’s collision-avoidance system and causing it to slow significantly. By the time of this snapshot, the pedestrian was located approximately 1.79 meters ahead of the vehicle and directly within its path, between the left and right lane boundaries.</a:t>
            </a:r>
            <a:endParaRPr sz="943">
              <a:solidFill>
                <a:schemeClr val="dk1"/>
              </a:solidFill>
            </a:endParaRPr>
          </a:p>
          <a:p>
            <a:pPr marL="0" lvl="0" indent="0" algn="l" rtl="0">
              <a:lnSpc>
                <a:spcPct val="105000"/>
              </a:lnSpc>
              <a:spcBef>
                <a:spcPts val="1200"/>
              </a:spcBef>
              <a:spcAft>
                <a:spcPts val="1200"/>
              </a:spcAft>
              <a:buSzPts val="275"/>
              <a:buNone/>
            </a:pPr>
            <a:endParaRPr sz="550"/>
          </a:p>
        </p:txBody>
      </p:sp>
      <p:sp>
        <p:nvSpPr>
          <p:cNvPr id="73" name="Google Shape;73;p16"/>
          <p:cNvSpPr txBox="1"/>
          <p:nvPr/>
        </p:nvSpPr>
        <p:spPr>
          <a:xfrm>
            <a:off x="1051800" y="97850"/>
            <a:ext cx="2053200" cy="47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Event Summary</a:t>
            </a:r>
            <a:endParaRPr sz="18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152400" y="152400"/>
            <a:ext cx="8602133"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8"/>
          <p:cNvSpPr txBox="1"/>
          <p:nvPr/>
        </p:nvSpPr>
        <p:spPr>
          <a:xfrm>
            <a:off x="763625" y="1114275"/>
            <a:ext cx="7326300" cy="1860900"/>
          </a:xfrm>
          <a:prstGeom prst="rect">
            <a:avLst/>
          </a:prstGeom>
          <a:noFill/>
          <a:ln>
            <a:noFill/>
          </a:ln>
        </p:spPr>
        <p:txBody>
          <a:bodyPr spcFirstLastPara="1" wrap="square" lIns="91425" tIns="91425" rIns="91425" bIns="91425" anchor="t" anchorCtr="0">
            <a:noAutofit/>
          </a:bodyPr>
          <a:lstStyle/>
          <a:p>
            <a:pPr marL="457200" lvl="0" indent="-298450" algn="l" rtl="0">
              <a:spcBef>
                <a:spcPts val="0"/>
              </a:spcBef>
              <a:spcAft>
                <a:spcPts val="0"/>
              </a:spcAft>
              <a:buClr>
                <a:schemeClr val="dk2"/>
              </a:buClr>
              <a:buSzPts val="1100"/>
              <a:buChar char="●"/>
            </a:pPr>
            <a:r>
              <a:rPr lang="en" sz="1100">
                <a:solidFill>
                  <a:schemeClr val="dk2"/>
                </a:solidFill>
              </a:rPr>
              <a:t>The vehicle’s LiDAR sensors confirmed the presence of a pedestrian in its direct path. </a:t>
            </a:r>
            <a:endParaRPr sz="1100">
              <a:solidFill>
                <a:schemeClr val="dk2"/>
              </a:solidFill>
            </a:endParaRPr>
          </a:p>
          <a:p>
            <a:pPr marL="457200" lvl="0" indent="-298450" algn="l" rtl="0">
              <a:spcBef>
                <a:spcPts val="0"/>
              </a:spcBef>
              <a:spcAft>
                <a:spcPts val="0"/>
              </a:spcAft>
              <a:buClr>
                <a:schemeClr val="dk2"/>
              </a:buClr>
              <a:buSzPts val="1100"/>
              <a:buChar char="●"/>
            </a:pPr>
            <a:r>
              <a:rPr lang="en" sz="1100">
                <a:solidFill>
                  <a:schemeClr val="dk2"/>
                </a:solidFill>
              </a:rPr>
              <a:t>The detection occurred prior to Cycle 281, which led the vehicle to decelerate to a near stop—recorded at 0.02 mph with a heading of 212.7 degrees at the time of capture. The raw sensor visualization shows the green dots marking the planned travel path, blue concentric lines indicating ground LiDAR contact points, and two large overlapping red rectangles corresponding to stationary bike racks. </a:t>
            </a:r>
            <a:endParaRPr sz="1100">
              <a:solidFill>
                <a:schemeClr val="dk2"/>
              </a:solidFill>
            </a:endParaRPr>
          </a:p>
          <a:p>
            <a:pPr marL="457200" lvl="0" indent="-298450" algn="l" rtl="0">
              <a:spcBef>
                <a:spcPts val="0"/>
              </a:spcBef>
              <a:spcAft>
                <a:spcPts val="0"/>
              </a:spcAft>
              <a:buClr>
                <a:schemeClr val="dk2"/>
              </a:buClr>
              <a:buSzPts val="1100"/>
              <a:buChar char="●"/>
            </a:pPr>
            <a:r>
              <a:rPr lang="en" sz="1100">
                <a:solidFill>
                  <a:schemeClr val="dk2"/>
                </a:solidFill>
              </a:rPr>
              <a:t>Ahead of these, a smaller red rectangle marks the collision detection point. Within this smaller rectangle, a faint light-blue dot outline reveals the figure of a person, verifying that the object was a pedestrian. </a:t>
            </a:r>
            <a:endParaRPr sz="1100">
              <a:solidFill>
                <a:schemeClr val="dk2"/>
              </a:solidFill>
            </a:endParaRPr>
          </a:p>
          <a:p>
            <a:pPr marL="457200" lvl="0" indent="-298450" algn="l" rtl="0">
              <a:spcBef>
                <a:spcPts val="0"/>
              </a:spcBef>
              <a:spcAft>
                <a:spcPts val="0"/>
              </a:spcAft>
              <a:buClr>
                <a:schemeClr val="dk2"/>
              </a:buClr>
              <a:buSzPts val="1100"/>
              <a:buChar char="●"/>
            </a:pPr>
            <a:r>
              <a:rPr lang="en" sz="1100">
                <a:solidFill>
                  <a:schemeClr val="dk2"/>
                </a:solidFill>
              </a:rPr>
              <a:t>The pedestrian was positioned approximately 1.79 meters ahead, directly within the projected lane, prompting the vehicle’s collision-avoidance system to halt forward motion.</a:t>
            </a:r>
            <a:endParaRPr sz="1100">
              <a:solidFill>
                <a:schemeClr val="dk2"/>
              </a:solidFill>
            </a:endParaRPr>
          </a:p>
        </p:txBody>
      </p:sp>
      <p:sp>
        <p:nvSpPr>
          <p:cNvPr id="84" name="Google Shape;84;p18"/>
          <p:cNvSpPr txBox="1"/>
          <p:nvPr/>
        </p:nvSpPr>
        <p:spPr>
          <a:xfrm>
            <a:off x="1224700" y="357175"/>
            <a:ext cx="2053200" cy="47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Event Summary</a:t>
            </a:r>
            <a:endParaRPr sz="180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9"/>
          <p:cNvPicPr preferRelativeResize="0"/>
          <p:nvPr/>
        </p:nvPicPr>
        <p:blipFill>
          <a:blip r:embed="rId3">
            <a:alphaModFix/>
          </a:blip>
          <a:stretch>
            <a:fillRect/>
          </a:stretch>
        </p:blipFill>
        <p:spPr>
          <a:xfrm>
            <a:off x="152400" y="152400"/>
            <a:ext cx="7462050" cy="4868850"/>
          </a:xfrm>
          <a:prstGeom prst="rect">
            <a:avLst/>
          </a:prstGeom>
          <a:noFill/>
          <a:ln>
            <a:noFill/>
          </a:ln>
        </p:spPr>
      </p:pic>
      <p:sp>
        <p:nvSpPr>
          <p:cNvPr id="90" name="Google Shape;90;p19"/>
          <p:cNvSpPr txBox="1"/>
          <p:nvPr/>
        </p:nvSpPr>
        <p:spPr>
          <a:xfrm>
            <a:off x="798325" y="3202125"/>
            <a:ext cx="2873700" cy="147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rPr>
              <a:t>From this alternate angle, the overlapping red rectangles marking the bike racks are clearly visible, along with the faint dotted outline of the pedestrian on the vehicle’s right side.</a:t>
            </a:r>
            <a:endParaRPr>
              <a:solidFill>
                <a:schemeClr val="lt1"/>
              </a:solidFill>
            </a:endParaRPr>
          </a:p>
        </p:txBody>
      </p:sp>
      <p:cxnSp>
        <p:nvCxnSpPr>
          <p:cNvPr id="91" name="Google Shape;91;p19"/>
          <p:cNvCxnSpPr/>
          <p:nvPr/>
        </p:nvCxnSpPr>
        <p:spPr>
          <a:xfrm rot="10800000" flipH="1">
            <a:off x="3818050" y="3414875"/>
            <a:ext cx="821100" cy="554700"/>
          </a:xfrm>
          <a:prstGeom prst="straightConnector1">
            <a:avLst/>
          </a:prstGeom>
          <a:noFill/>
          <a:ln w="38100" cap="flat" cmpd="sng">
            <a:solidFill>
              <a:schemeClr val="lt1"/>
            </a:solidFill>
            <a:prstDash val="solid"/>
            <a:round/>
            <a:headEnd type="none" w="med" len="med"/>
            <a:tailEnd type="triangle" w="med" len="med"/>
          </a:ln>
        </p:spPr>
      </p:cxnSp>
      <p:sp>
        <p:nvSpPr>
          <p:cNvPr id="92" name="Google Shape;92;p19"/>
          <p:cNvSpPr/>
          <p:nvPr/>
        </p:nvSpPr>
        <p:spPr>
          <a:xfrm>
            <a:off x="4675300" y="2384750"/>
            <a:ext cx="1001400" cy="1397400"/>
          </a:xfrm>
          <a:prstGeom prst="flowChartAlternateProcess">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Google Shape;97;p20"/>
          <p:cNvPicPr preferRelativeResize="0"/>
          <p:nvPr/>
        </p:nvPicPr>
        <p:blipFill>
          <a:blip r:embed="rId3">
            <a:alphaModFix/>
          </a:blip>
          <a:stretch>
            <a:fillRect/>
          </a:stretch>
        </p:blipFill>
        <p:spPr>
          <a:xfrm>
            <a:off x="136925" y="43350"/>
            <a:ext cx="8205224" cy="5056800"/>
          </a:xfrm>
          <a:prstGeom prst="rect">
            <a:avLst/>
          </a:prstGeom>
          <a:noFill/>
          <a:ln>
            <a:noFill/>
          </a:ln>
        </p:spPr>
      </p:pic>
      <p:cxnSp>
        <p:nvCxnSpPr>
          <p:cNvPr id="98" name="Google Shape;98;p20"/>
          <p:cNvCxnSpPr/>
          <p:nvPr/>
        </p:nvCxnSpPr>
        <p:spPr>
          <a:xfrm rot="10800000" flipH="1">
            <a:off x="4379950" y="3364425"/>
            <a:ext cx="821100" cy="554700"/>
          </a:xfrm>
          <a:prstGeom prst="straightConnector1">
            <a:avLst/>
          </a:prstGeom>
          <a:noFill/>
          <a:ln w="38100" cap="flat" cmpd="sng">
            <a:solidFill>
              <a:schemeClr val="lt1"/>
            </a:solidFill>
            <a:prstDash val="solid"/>
            <a:round/>
            <a:headEnd type="none" w="med" len="med"/>
            <a:tailEnd type="triangle" w="med" len="med"/>
          </a:ln>
        </p:spPr>
      </p:cxnSp>
      <p:sp>
        <p:nvSpPr>
          <p:cNvPr id="99" name="Google Shape;99;p20"/>
          <p:cNvSpPr/>
          <p:nvPr/>
        </p:nvSpPr>
        <p:spPr>
          <a:xfrm>
            <a:off x="5352450" y="2435150"/>
            <a:ext cx="561900" cy="864600"/>
          </a:xfrm>
          <a:prstGeom prst="flowChartAlternateProcess">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ee1c29c-99e4-4d0f-b6e1-41a001082787">
      <Terms xmlns="http://schemas.microsoft.com/office/infopath/2007/PartnerControls"/>
    </lcf76f155ced4ddcb4097134ff3c332f>
    <TaxCatchAll xmlns="19dbb668-428b-4cc0-a593-bbec74e2764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E844109C886D74D9E6AF8473E14CBE3" ma:contentTypeVersion="16" ma:contentTypeDescription="Create a new document." ma:contentTypeScope="" ma:versionID="c37972dcd237005c1f146490874ab55e">
  <xsd:schema xmlns:xsd="http://www.w3.org/2001/XMLSchema" xmlns:xs="http://www.w3.org/2001/XMLSchema" xmlns:p="http://schemas.microsoft.com/office/2006/metadata/properties" xmlns:ns2="dee1c29c-99e4-4d0f-b6e1-41a001082787" xmlns:ns3="19dbb668-428b-4cc0-a593-bbec74e27647" targetNamespace="http://schemas.microsoft.com/office/2006/metadata/properties" ma:root="true" ma:fieldsID="96d3774a0e26de9ecf827689ae478f94" ns2:_="" ns3:_="">
    <xsd:import namespace="dee1c29c-99e4-4d0f-b6e1-41a001082787"/>
    <xsd:import namespace="19dbb668-428b-4cc0-a593-bbec74e2764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e1c29c-99e4-4d0f-b6e1-41a0010827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b5d298e1-810f-4711-8be9-ef4702f2a38a"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dbb668-428b-4cc0-a593-bbec74e2764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3e7046d9-bb19-4a80-9236-4ca4220cc737}" ma:internalName="TaxCatchAll" ma:showField="CatchAllData" ma:web="19dbb668-428b-4cc0-a593-bbec74e276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C2433D-DA3D-4434-9D8C-EAF6DE292886}">
  <ds:schemaRefs>
    <ds:schemaRef ds:uri="http://schemas.microsoft.com/sharepoint/v3/contenttype/forms"/>
  </ds:schemaRefs>
</ds:datastoreItem>
</file>

<file path=customXml/itemProps2.xml><?xml version="1.0" encoding="utf-8"?>
<ds:datastoreItem xmlns:ds="http://schemas.openxmlformats.org/officeDocument/2006/customXml" ds:itemID="{5C907738-5A5A-4BC5-A18D-D743C6040B38}">
  <ds:schemaRefs>
    <ds:schemaRef ds:uri="http://schemas.microsoft.com/office/2006/metadata/properties"/>
    <ds:schemaRef ds:uri="http://schemas.microsoft.com/office/infopath/2007/PartnerControls"/>
    <ds:schemaRef ds:uri="dee1c29c-99e4-4d0f-b6e1-41a001082787"/>
    <ds:schemaRef ds:uri="19dbb668-428b-4cc0-a593-bbec74e27647"/>
  </ds:schemaRefs>
</ds:datastoreItem>
</file>

<file path=customXml/itemProps3.xml><?xml version="1.0" encoding="utf-8"?>
<ds:datastoreItem xmlns:ds="http://schemas.openxmlformats.org/officeDocument/2006/customXml" ds:itemID="{892DE952-BEA5-44FC-B940-B7A2CD203F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e1c29c-99e4-4d0f-b6e1-41a001082787"/>
    <ds:schemaRef ds:uri="19dbb668-428b-4cc0-a593-bbec74e276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59096ad9-8b60-446a-90b7-017dbb9421a3}" enabled="1" method="Standard" siteId="{3d234255-e20f-4205-88a5-9658a402999b}" removed="0"/>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8</Slides>
  <Notes>8</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Simple Light</vt:lpstr>
      <vt:lpstr>PowerPoint Presentation</vt:lpstr>
      <vt:lpstr>PowerPoint Presentation</vt:lpstr>
      <vt:lpstr>PowerPoint Presentation</vt:lpstr>
      <vt:lpstr>LiDAR Obstacle Detection Report – Raw Sensor View</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4</cp:revision>
  <dcterms:modified xsi:type="dcterms:W3CDTF">2025-09-26T22:22:32Z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0x010100CE844109C886D74D9E6AF8473E14CBE3</vt:lpwstr>
  </property>
  <property fmtid="{D5CDD505-2E9C-101B-9397-08002B2CF9AE}" pid="3" name="MediaServiceImageTags">
    <vt:lpwstr/>
  </property>
</Properties>
</file>